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4" roundtripDataSignature="AMtx7mjQ9+XYTSHpxuBhjvLCHjxH5AkI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11"/>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1"/>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1"/>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9" name="Google Shape;19;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11"/>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3" name="Shape 83"/>
        <p:cNvGrpSpPr/>
        <p:nvPr/>
      </p:nvGrpSpPr>
      <p:grpSpPr>
        <a:xfrm>
          <a:off x="0" y="0"/>
          <a:ext cx="0" cy="0"/>
          <a:chOff x="0" y="0"/>
          <a:chExt cx="0" cy="0"/>
        </a:xfrm>
      </p:grpSpPr>
      <p:sp>
        <p:nvSpPr>
          <p:cNvPr id="84" name="Google Shape;84;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0"/>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2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21"/>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1"/>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1"/>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21"/>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2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6" name="Google Shape;26;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13"/>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3"/>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3"/>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3"/>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4" name="Google Shape;34;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37" name="Google Shape;37;p13"/>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4"/>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14"/>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5"/>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15"/>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15"/>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15"/>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9" name="Shape 59"/>
        <p:cNvGrpSpPr/>
        <p:nvPr/>
      </p:nvGrpSpPr>
      <p:grpSpPr>
        <a:xfrm>
          <a:off x="0" y="0"/>
          <a:ext cx="0" cy="0"/>
          <a:chOff x="0" y="0"/>
          <a:chExt cx="0" cy="0"/>
        </a:xfrm>
      </p:grpSpPr>
      <p:sp>
        <p:nvSpPr>
          <p:cNvPr id="60" name="Google Shape;60;p17"/>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7"/>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18"/>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8"/>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8"/>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8"/>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18"/>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18"/>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8"/>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4" name="Shape 74"/>
        <p:cNvGrpSpPr/>
        <p:nvPr/>
      </p:nvGrpSpPr>
      <p:grpSpPr>
        <a:xfrm>
          <a:off x="0" y="0"/>
          <a:ext cx="0" cy="0"/>
          <a:chOff x="0" y="0"/>
          <a:chExt cx="0" cy="0"/>
        </a:xfrm>
      </p:grpSpPr>
      <p:sp>
        <p:nvSpPr>
          <p:cNvPr id="75" name="Google Shape;75;p19"/>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9"/>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9"/>
          <p:cNvSpPr txBox="1"/>
          <p:nvPr>
            <p:ph type="title"/>
          </p:nvPr>
        </p:nvSpPr>
        <p:spPr>
          <a:xfrm>
            <a:off x="1097280" y="5074920"/>
            <a:ext cx="10113264"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78" name="Google Shape;78;p19"/>
          <p:cNvPicPr preferRelativeResize="0"/>
          <p:nvPr>
            <p:ph idx="2" type="pic"/>
          </p:nvPr>
        </p:nvPicPr>
        <p:blipFill/>
        <p:spPr>
          <a:xfrm>
            <a:off x="15" y="0"/>
            <a:ext cx="12191985" cy="4915076"/>
          </a:xfrm>
          <a:prstGeom prst="rect">
            <a:avLst/>
          </a:prstGeom>
          <a:blipFill rotWithShape="1">
            <a:blip r:embed="rId2">
              <a:alphaModFix/>
            </a:blip>
            <a:stretch>
              <a:fillRect b="0" l="0" r="0" t="0"/>
            </a:stretch>
          </a:blipFill>
          <a:ln>
            <a:noFill/>
          </a:ln>
        </p:spPr>
      </p:pic>
      <p:sp>
        <p:nvSpPr>
          <p:cNvPr id="79" name="Google Shape;79;p19"/>
          <p:cNvSpPr txBox="1"/>
          <p:nvPr>
            <p:ph idx="1" type="body"/>
          </p:nvPr>
        </p:nvSpPr>
        <p:spPr>
          <a:xfrm>
            <a:off x="1097280" y="5907023"/>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1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0"/>
          <p:cNvSpPr/>
          <p:nvPr/>
        </p:nvSpPr>
        <p:spPr>
          <a:xfrm>
            <a:off x="0" y="633431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0"/>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0"/>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262626"/>
              </a:buClr>
              <a:buSzPts val="5000"/>
              <a:buFont typeface="Calibri"/>
              <a:buNone/>
            </a:pPr>
            <a:r>
              <a:rPr b="1" lang="en-US" sz="5000"/>
              <a:t>Construct Validity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What is construct validity?</a:t>
            </a:r>
            <a:endParaRPr/>
          </a:p>
        </p:txBody>
      </p:sp>
      <p:sp>
        <p:nvSpPr>
          <p:cNvPr id="107" name="Google Shape;107;p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2000"/>
              <a:buNone/>
            </a:pPr>
            <a:r>
              <a:rPr b="1" lang="en-US"/>
              <a:t>Construct validity </a:t>
            </a:r>
            <a:r>
              <a:rPr lang="en-US"/>
              <a:t>refers to the degree to which a test, tool, or model actually measures what it is intended to measure (the underlying construct). </a:t>
            </a:r>
            <a:endParaRPr/>
          </a:p>
          <a:p>
            <a:pPr indent="0" lvl="0" marL="0" rtl="0" algn="l">
              <a:lnSpc>
                <a:spcPct val="90000"/>
              </a:lnSpc>
              <a:spcBef>
                <a:spcPts val="1400"/>
              </a:spcBef>
              <a:spcAft>
                <a:spcPts val="0"/>
              </a:spcAft>
              <a:buSzPts val="2000"/>
              <a:buNone/>
            </a:pPr>
            <a:r>
              <a:rPr lang="en-US"/>
              <a:t>For example, consider a general knowledge test about fractions that is administered to primary school students.</a:t>
            </a:r>
            <a:endParaRPr/>
          </a:p>
          <a:p>
            <a:pPr indent="0" lvl="0" marL="0" rtl="0" algn="l">
              <a:lnSpc>
                <a:spcPct val="90000"/>
              </a:lnSpc>
              <a:spcBef>
                <a:spcPts val="1400"/>
              </a:spcBef>
              <a:spcAft>
                <a:spcPts val="0"/>
              </a:spcAft>
              <a:buSzPts val="2000"/>
              <a:buNone/>
            </a:pPr>
            <a:r>
              <a:rPr lang="en-US"/>
              <a:t>If the test is designed to assess knowledge of facts concerning performing arithmetic operations with fractions (adding, subtracting, multiplying and dividing), the test questions should be designed to measure these skills. This would strengthen one feature of the test’s </a:t>
            </a:r>
            <a:r>
              <a:rPr i="1" lang="en-US"/>
              <a:t>construct validity.</a:t>
            </a:r>
            <a:endParaRPr/>
          </a:p>
          <a:p>
            <a:pPr indent="0" lvl="0" marL="0" rtl="0" algn="l">
              <a:lnSpc>
                <a:spcPct val="90000"/>
              </a:lnSpc>
              <a:spcBef>
                <a:spcPts val="1400"/>
              </a:spcBef>
              <a:spcAft>
                <a:spcPts val="0"/>
              </a:spcAft>
              <a:buSzPts val="2000"/>
              <a:buNone/>
            </a:pPr>
            <a:r>
              <a:rPr lang="en-US"/>
              <a:t>But if the test questions are long and complex reading passages, then the test may not be fully measuring factual knowledge about fractions, which would be a threat to its construct validity.</a:t>
            </a:r>
            <a:endParaRPr/>
          </a:p>
          <a:p>
            <a:pPr indent="0" lvl="0" marL="0" rtl="0" algn="l">
              <a:lnSpc>
                <a:spcPct val="90000"/>
              </a:lnSpc>
              <a:spcBef>
                <a:spcPts val="1400"/>
              </a:spcBef>
              <a:spcAft>
                <a:spcPts val="0"/>
              </a:spcAft>
              <a:buSzPts val="20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What is needed to establish construct validity?</a:t>
            </a:r>
            <a:endParaRPr/>
          </a:p>
        </p:txBody>
      </p:sp>
      <p:sp>
        <p:nvSpPr>
          <p:cNvPr id="113" name="Google Shape;113;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Construct validity requires multiple sources of evidence. </a:t>
            </a:r>
            <a:endParaRPr/>
          </a:p>
          <a:p>
            <a:pPr indent="-127000" lvl="0" marL="91440" rtl="0" algn="l">
              <a:lnSpc>
                <a:spcPct val="90000"/>
              </a:lnSpc>
              <a:spcBef>
                <a:spcPts val="1400"/>
              </a:spcBef>
              <a:spcAft>
                <a:spcPts val="0"/>
              </a:spcAft>
              <a:buSzPts val="2000"/>
              <a:buChar char=" "/>
            </a:pPr>
            <a:r>
              <a:rPr lang="en-US"/>
              <a:t>To demonstrate construct validity, we need:</a:t>
            </a:r>
            <a:endParaRPr/>
          </a:p>
          <a:p>
            <a:pPr indent="-127000" lvl="0" marL="91440" rtl="0" algn="l">
              <a:lnSpc>
                <a:spcPct val="90000"/>
              </a:lnSpc>
              <a:spcBef>
                <a:spcPts val="1400"/>
              </a:spcBef>
              <a:spcAft>
                <a:spcPts val="0"/>
              </a:spcAft>
              <a:buSzPts val="2000"/>
              <a:buFont typeface="Arial"/>
              <a:buChar char="•"/>
            </a:pPr>
            <a:r>
              <a:rPr lang="en-US"/>
              <a:t> Evidence that the test, tool, or model measures what it is purported to measure</a:t>
            </a:r>
            <a:endParaRPr/>
          </a:p>
          <a:p>
            <a:pPr indent="-127000" lvl="0" marL="91440" rtl="0" algn="l">
              <a:lnSpc>
                <a:spcPct val="90000"/>
              </a:lnSpc>
              <a:spcBef>
                <a:spcPts val="1400"/>
              </a:spcBef>
              <a:spcAft>
                <a:spcPts val="0"/>
              </a:spcAft>
              <a:buSzPts val="2000"/>
              <a:buFont typeface="Arial"/>
              <a:buChar char="•"/>
            </a:pPr>
            <a:r>
              <a:rPr lang="en-US"/>
              <a:t> Evidence that the test, tool, or model </a:t>
            </a:r>
            <a:r>
              <a:rPr i="1" lang="en-US"/>
              <a:t>does not </a:t>
            </a:r>
            <a:r>
              <a:rPr lang="en-US"/>
              <a:t>measure irrelevant attributes</a:t>
            </a:r>
            <a:endParaRPr/>
          </a:p>
          <a:p>
            <a:pPr indent="0" lvl="0" marL="91440" rtl="0" algn="l">
              <a:lnSpc>
                <a:spcPct val="90000"/>
              </a:lnSpc>
              <a:spcBef>
                <a:spcPts val="1400"/>
              </a:spcBef>
              <a:spcAft>
                <a:spcPts val="0"/>
              </a:spcAft>
              <a:buSzPts val="2000"/>
              <a:buFont typeface="Arial"/>
              <a:buNone/>
            </a:pPr>
            <a:r>
              <a:t/>
            </a:r>
            <a:endParaRPr/>
          </a:p>
          <a:p>
            <a:pPr indent="0" lvl="0" marL="0" rtl="0" algn="l">
              <a:lnSpc>
                <a:spcPct val="90000"/>
              </a:lnSpc>
              <a:spcBef>
                <a:spcPts val="1400"/>
              </a:spcBef>
              <a:spcAft>
                <a:spcPts val="0"/>
              </a:spcAft>
              <a:buSzPts val="2000"/>
              <a:buNone/>
            </a:pPr>
            <a:r>
              <a:rPr lang="en-US"/>
              <a:t>Both sources of evidence are required.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Convergent validity</a:t>
            </a:r>
            <a:endParaRPr/>
          </a:p>
        </p:txBody>
      </p:sp>
      <p:sp>
        <p:nvSpPr>
          <p:cNvPr id="119" name="Google Shape;119;p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Noto Sans Symbols"/>
              <a:buChar char="⮚"/>
            </a:pPr>
            <a:r>
              <a:rPr lang="en-US"/>
              <a:t> Evidence that the test, tool, or model measures what it is purported to measure</a:t>
            </a:r>
            <a:endParaRPr/>
          </a:p>
          <a:p>
            <a:pPr indent="0" lvl="0" marL="91440" rtl="0" algn="l">
              <a:lnSpc>
                <a:spcPct val="90000"/>
              </a:lnSpc>
              <a:spcBef>
                <a:spcPts val="1400"/>
              </a:spcBef>
              <a:spcAft>
                <a:spcPts val="0"/>
              </a:spcAft>
              <a:buSzPts val="2000"/>
              <a:buNone/>
            </a:pPr>
            <a:r>
              <a:t/>
            </a:r>
            <a:endParaRPr/>
          </a:p>
          <a:p>
            <a:pPr indent="-127000" lvl="0" marL="91440" rtl="0" algn="l">
              <a:lnSpc>
                <a:spcPct val="90000"/>
              </a:lnSpc>
              <a:spcBef>
                <a:spcPts val="1400"/>
              </a:spcBef>
              <a:spcAft>
                <a:spcPts val="0"/>
              </a:spcAft>
              <a:buSzPts val="2000"/>
              <a:buChar char=" "/>
            </a:pPr>
            <a:r>
              <a:rPr lang="en-US"/>
              <a:t>This is known as </a:t>
            </a:r>
            <a:r>
              <a:rPr b="1" i="1" lang="en-US"/>
              <a:t>convergent validity. </a:t>
            </a:r>
            <a:r>
              <a:rPr lang="en-US"/>
              <a:t>To show convergent validity, two tests that are believed to measure closely related skills or types of knowledge should have a strong correlation with each other. As a result, the two tests should rank students in a similar way. </a:t>
            </a:r>
            <a:r>
              <a:rPr i="1" lang="en-US"/>
              <a:t> </a:t>
            </a:r>
            <a:endParaRPr/>
          </a:p>
          <a:p>
            <a:pPr indent="0" lvl="0" marL="91440" rtl="0" algn="l">
              <a:lnSpc>
                <a:spcPct val="90000"/>
              </a:lnSpc>
              <a:spcBef>
                <a:spcPts val="1400"/>
              </a:spcBef>
              <a:spcAft>
                <a:spcPts val="0"/>
              </a:spcAft>
              <a:buSzPts val="20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Discriminant validity</a:t>
            </a:r>
            <a:endParaRPr/>
          </a:p>
        </p:txBody>
      </p:sp>
      <p:sp>
        <p:nvSpPr>
          <p:cNvPr id="125" name="Google Shape;125;p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Noto Sans Symbols"/>
              <a:buChar char="⮚"/>
            </a:pPr>
            <a:r>
              <a:rPr lang="en-US"/>
              <a:t> Evidence that the test, tool, or model </a:t>
            </a:r>
            <a:r>
              <a:rPr i="1" lang="en-US"/>
              <a:t>does not </a:t>
            </a:r>
            <a:r>
              <a:rPr lang="en-US"/>
              <a:t>measure irrelevant attributes</a:t>
            </a:r>
            <a:endParaRPr/>
          </a:p>
          <a:p>
            <a:pPr indent="0" lvl="0" marL="0" rtl="0" algn="l">
              <a:lnSpc>
                <a:spcPct val="90000"/>
              </a:lnSpc>
              <a:spcBef>
                <a:spcPts val="1400"/>
              </a:spcBef>
              <a:spcAft>
                <a:spcPts val="0"/>
              </a:spcAft>
              <a:buSzPts val="2000"/>
              <a:buNone/>
            </a:pPr>
            <a:r>
              <a:t/>
            </a:r>
            <a:endParaRPr/>
          </a:p>
          <a:p>
            <a:pPr indent="0" lvl="0" marL="0" rtl="0" algn="l">
              <a:lnSpc>
                <a:spcPct val="90000"/>
              </a:lnSpc>
              <a:spcBef>
                <a:spcPts val="1400"/>
              </a:spcBef>
              <a:spcAft>
                <a:spcPts val="0"/>
              </a:spcAft>
              <a:buSzPts val="2000"/>
              <a:buNone/>
            </a:pPr>
            <a:r>
              <a:rPr lang="en-US"/>
              <a:t>This is known as </a:t>
            </a:r>
            <a:r>
              <a:rPr b="1" i="1" lang="en-US"/>
              <a:t>discriminant validity. </a:t>
            </a:r>
            <a:r>
              <a:rPr lang="en-US"/>
              <a:t>To show this, we provide evidence that two tests do not measure closely related skills or types of knowledge that are not strongly correlated with each other.</a:t>
            </a:r>
            <a:endParaRPr/>
          </a:p>
          <a:p>
            <a:pPr indent="0" lvl="0" marL="0" rtl="0" algn="l">
              <a:lnSpc>
                <a:spcPct val="90000"/>
              </a:lnSpc>
              <a:spcBef>
                <a:spcPts val="1400"/>
              </a:spcBef>
              <a:spcAft>
                <a:spcPts val="0"/>
              </a:spcAft>
              <a:buSzPts val="2000"/>
              <a:buNone/>
            </a:pPr>
            <a:r>
              <a:t/>
            </a:r>
            <a:endParaRPr/>
          </a:p>
          <a:p>
            <a:pPr indent="0" lvl="0" marL="0" rtl="0" algn="l">
              <a:lnSpc>
                <a:spcPct val="90000"/>
              </a:lnSpc>
              <a:spcBef>
                <a:spcPts val="1400"/>
              </a:spcBef>
              <a:spcAft>
                <a:spcPts val="0"/>
              </a:spcAft>
              <a:buSzPts val="2000"/>
              <a:buNone/>
            </a:pPr>
            <a:r>
              <a:rPr lang="en-US"/>
              <a:t>Thus, a test about fractions should primarily measure constructs related to the arithmetic operations of fractions and not on reading or literacy constructs. To determine the construct validity of a particular fractions-based tests, a researcher would need to demonstrate that the correlations of scores on that test with scores on other fractions-based tests are higher compared to scores on reading and literacy tests.</a:t>
            </a:r>
            <a:endParaRPr/>
          </a:p>
          <a:p>
            <a:pPr indent="0" lvl="0" marL="0" rtl="0" algn="l">
              <a:lnSpc>
                <a:spcPct val="90000"/>
              </a:lnSpc>
              <a:spcBef>
                <a:spcPts val="1400"/>
              </a:spcBef>
              <a:spcAft>
                <a:spcPts val="0"/>
              </a:spcAft>
              <a:buSzPts val="20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Example in digital learning</a:t>
            </a:r>
            <a:endParaRPr/>
          </a:p>
        </p:txBody>
      </p:sp>
      <p:sp>
        <p:nvSpPr>
          <p:cNvPr id="131" name="Google Shape;131;p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lnSpcReduction="10000"/>
          </a:bodyPr>
          <a:lstStyle/>
          <a:p>
            <a:pPr indent="-127000" lvl="0" marL="91440" rtl="0" algn="l">
              <a:lnSpc>
                <a:spcPct val="90000"/>
              </a:lnSpc>
              <a:spcBef>
                <a:spcPts val="0"/>
              </a:spcBef>
              <a:spcAft>
                <a:spcPts val="0"/>
              </a:spcAft>
              <a:buSzPts val="2000"/>
              <a:buChar char=" "/>
            </a:pPr>
            <a:r>
              <a:rPr lang="en-US"/>
              <a:t>For over a decade, one of the most central constructs of focus in educational and digital learning research is </a:t>
            </a:r>
            <a:r>
              <a:rPr b="1" lang="en-US"/>
              <a:t>boredom</a:t>
            </a:r>
            <a:r>
              <a:rPr lang="en-US"/>
              <a:t> (Miller et al., 2014).</a:t>
            </a:r>
            <a:endParaRPr/>
          </a:p>
          <a:p>
            <a:pPr indent="-182880" lvl="1" marL="384048" rtl="0" algn="l">
              <a:lnSpc>
                <a:spcPct val="90000"/>
              </a:lnSpc>
              <a:spcBef>
                <a:spcPts val="400"/>
              </a:spcBef>
              <a:spcAft>
                <a:spcPts val="0"/>
              </a:spcAft>
              <a:buSzPts val="1800"/>
              <a:buFont typeface="Arial"/>
              <a:buChar char="•"/>
            </a:pPr>
            <a:r>
              <a:rPr lang="en-US"/>
              <a:t>Evidence has suggested that boredom is associated with negative learning outcomes, more so than affective states such as frustration and confusion.</a:t>
            </a:r>
            <a:endParaRPr/>
          </a:p>
          <a:p>
            <a:pPr indent="-182880" lvl="1" marL="384048" rtl="0" algn="l">
              <a:lnSpc>
                <a:spcPct val="90000"/>
              </a:lnSpc>
              <a:spcBef>
                <a:spcPts val="600"/>
              </a:spcBef>
              <a:spcAft>
                <a:spcPts val="0"/>
              </a:spcAft>
              <a:buSzPts val="1800"/>
              <a:buFont typeface="Arial"/>
              <a:buChar char="•"/>
            </a:pPr>
            <a:r>
              <a:rPr lang="en-US"/>
              <a:t>Boredom can be detected by physical sensors or through interactions between students and educational software</a:t>
            </a:r>
            <a:endParaRPr/>
          </a:p>
          <a:p>
            <a:pPr indent="-68579" lvl="1" marL="384048" rtl="0" algn="l">
              <a:lnSpc>
                <a:spcPct val="90000"/>
              </a:lnSpc>
              <a:spcBef>
                <a:spcPts val="600"/>
              </a:spcBef>
              <a:spcAft>
                <a:spcPts val="0"/>
              </a:spcAft>
              <a:buSzPts val="1800"/>
              <a:buFont typeface="Arial"/>
              <a:buNone/>
            </a:pPr>
            <a:r>
              <a:t/>
            </a:r>
            <a:endParaRPr/>
          </a:p>
          <a:p>
            <a:pPr indent="-182880" lvl="1" marL="384048" rtl="0" algn="l">
              <a:lnSpc>
                <a:spcPct val="90000"/>
              </a:lnSpc>
              <a:spcBef>
                <a:spcPts val="600"/>
              </a:spcBef>
              <a:spcAft>
                <a:spcPts val="0"/>
              </a:spcAft>
              <a:buSzPts val="1800"/>
              <a:buFont typeface="Noto Sans Symbols"/>
              <a:buChar char="⮚"/>
            </a:pPr>
            <a:r>
              <a:rPr lang="en-US"/>
              <a:t> An important question is, how can we develop a model to accurately predict the affective state of boredom?</a:t>
            </a:r>
            <a:endParaRPr/>
          </a:p>
          <a:p>
            <a:pPr indent="-68579" lvl="1" marL="384048" rtl="0" algn="l">
              <a:lnSpc>
                <a:spcPct val="90000"/>
              </a:lnSpc>
              <a:spcBef>
                <a:spcPts val="600"/>
              </a:spcBef>
              <a:spcAft>
                <a:spcPts val="0"/>
              </a:spcAft>
              <a:buSzPts val="1800"/>
              <a:buFont typeface="Noto Sans Symbols"/>
              <a:buNone/>
            </a:pPr>
            <a:r>
              <a:t/>
            </a:r>
            <a:endParaRPr/>
          </a:p>
          <a:p>
            <a:pPr indent="-68579" lvl="1" marL="384048" rtl="0" algn="l">
              <a:lnSpc>
                <a:spcPct val="90000"/>
              </a:lnSpc>
              <a:spcBef>
                <a:spcPts val="600"/>
              </a:spcBef>
              <a:spcAft>
                <a:spcPts val="0"/>
              </a:spcAft>
              <a:buSzPts val="1800"/>
              <a:buFont typeface="Noto Sans Symbols"/>
              <a:buNone/>
            </a:pPr>
            <a:r>
              <a:t/>
            </a:r>
            <a:endParaRPr/>
          </a:p>
          <a:p>
            <a:pPr indent="0" lvl="1" marL="201168" rtl="0" algn="l">
              <a:lnSpc>
                <a:spcPct val="90000"/>
              </a:lnSpc>
              <a:spcBef>
                <a:spcPts val="600"/>
              </a:spcBef>
              <a:spcAft>
                <a:spcPts val="0"/>
              </a:spcAft>
              <a:buSzPts val="1500"/>
              <a:buNone/>
            </a:pPr>
            <a:r>
              <a:t/>
            </a:r>
            <a:endParaRPr b="0" i="0" sz="1500">
              <a:solidFill>
                <a:srgbClr val="222222"/>
              </a:solidFill>
            </a:endParaRPr>
          </a:p>
          <a:p>
            <a:pPr indent="0" lvl="1" marL="201168" rtl="0" algn="l">
              <a:lnSpc>
                <a:spcPct val="90000"/>
              </a:lnSpc>
              <a:spcBef>
                <a:spcPts val="600"/>
              </a:spcBef>
              <a:spcAft>
                <a:spcPts val="0"/>
              </a:spcAft>
              <a:buSzPts val="1500"/>
              <a:buNone/>
            </a:pPr>
            <a:r>
              <a:t/>
            </a:r>
            <a:endParaRPr b="0" i="0" sz="1500">
              <a:solidFill>
                <a:srgbClr val="222222"/>
              </a:solidFill>
            </a:endParaRPr>
          </a:p>
          <a:p>
            <a:pPr indent="0" lvl="1" marL="201168" rtl="0" algn="l">
              <a:lnSpc>
                <a:spcPct val="90000"/>
              </a:lnSpc>
              <a:spcBef>
                <a:spcPts val="600"/>
              </a:spcBef>
              <a:spcAft>
                <a:spcPts val="0"/>
              </a:spcAft>
              <a:buSzPts val="1500"/>
              <a:buNone/>
            </a:pPr>
            <a:r>
              <a:rPr b="0" i="0" lang="en-US" sz="1500">
                <a:solidFill>
                  <a:srgbClr val="222222"/>
                </a:solidFill>
              </a:rPr>
              <a:t>Miller, W. L., Petsche, K., Baker, R. S., Labrum, M. J., &amp; Wagner, A. Z. (2014). Boredom across activities, and across the year, within reasoning mind. In </a:t>
            </a:r>
            <a:r>
              <a:rPr b="0" i="1" lang="en-US" sz="1500">
                <a:solidFill>
                  <a:srgbClr val="222222"/>
                </a:solidFill>
              </a:rPr>
              <a:t>Workshop on Data Mining for Educational Assessment and Feedback (ASSESS 2014)</a:t>
            </a:r>
            <a:r>
              <a:rPr b="0" i="0" lang="en-US" sz="1500">
                <a:solidFill>
                  <a:srgbClr val="222222"/>
                </a:solidFill>
              </a:rPr>
              <a:t>.</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Example continued</a:t>
            </a:r>
            <a:endParaRPr/>
          </a:p>
        </p:txBody>
      </p:sp>
      <p:sp>
        <p:nvSpPr>
          <p:cNvPr id="137" name="Google Shape;137;p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Arial"/>
              <a:buChar char="•"/>
            </a:pPr>
            <a:r>
              <a:rPr lang="en-US"/>
              <a:t> In many areas of research on learning systems, it is common to employ machine learning algorithms to extract features that are assumed to be strongly correlated with an outcome and to build analytic models that yield accurate predictions.</a:t>
            </a:r>
            <a:endParaRPr/>
          </a:p>
          <a:p>
            <a:pPr indent="-127000" lvl="0" marL="91440" rtl="0" algn="l">
              <a:lnSpc>
                <a:spcPct val="90000"/>
              </a:lnSpc>
              <a:spcBef>
                <a:spcPts val="1400"/>
              </a:spcBef>
              <a:spcAft>
                <a:spcPts val="0"/>
              </a:spcAft>
              <a:buSzPts val="2000"/>
              <a:buFont typeface="Arial"/>
              <a:buChar char="•"/>
            </a:pPr>
            <a:r>
              <a:rPr lang="en-US"/>
              <a:t> To build these models or detectors of affective states, researchers can collect human assessments of disengagement and boredom and use machine learning approaches to develop models that can replicate the human judgements. To build the models, the machine learning approach requires that the data be split into a training and validation dataset.</a:t>
            </a:r>
            <a:endParaRPr/>
          </a:p>
          <a:p>
            <a:pPr indent="-182880" lvl="1" marL="384048" rtl="0" algn="l">
              <a:lnSpc>
                <a:spcPct val="90000"/>
              </a:lnSpc>
              <a:spcBef>
                <a:spcPts val="400"/>
              </a:spcBef>
              <a:spcAft>
                <a:spcPts val="0"/>
              </a:spcAft>
              <a:buSzPts val="1800"/>
              <a:buFont typeface="Arial"/>
              <a:buChar char="•"/>
            </a:pPr>
            <a:r>
              <a:rPr lang="en-US"/>
              <a:t>The training dataset is used to construct and test the model. In our example, to detect boredom, the machine learning algorithm will assess the correlation between various features and the boredom outcome and identify the ones that are strongly correlated.</a:t>
            </a:r>
            <a:endParaRPr/>
          </a:p>
          <a:p>
            <a:pPr indent="-182880" lvl="1" marL="384048" rtl="0" algn="l">
              <a:lnSpc>
                <a:spcPct val="90000"/>
              </a:lnSpc>
              <a:spcBef>
                <a:spcPts val="600"/>
              </a:spcBef>
              <a:spcAft>
                <a:spcPts val="0"/>
              </a:spcAft>
              <a:buSzPts val="1800"/>
              <a:buFont typeface="Arial"/>
              <a:buChar char="•"/>
            </a:pPr>
            <a:r>
              <a:rPr lang="en-US"/>
              <a:t>Once all features are selected, the model is fit on the validation dataset to assess its predictive accuracy.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Example continued</a:t>
            </a:r>
            <a:endParaRPr/>
          </a:p>
        </p:txBody>
      </p:sp>
      <p:sp>
        <p:nvSpPr>
          <p:cNvPr id="143" name="Google Shape;143;p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lnSpcReduction="10000"/>
          </a:bodyPr>
          <a:lstStyle/>
          <a:p>
            <a:pPr indent="-127000" lvl="0" marL="91440" rtl="0" algn="l">
              <a:lnSpc>
                <a:spcPct val="90000"/>
              </a:lnSpc>
              <a:spcBef>
                <a:spcPts val="0"/>
              </a:spcBef>
              <a:spcAft>
                <a:spcPts val="0"/>
              </a:spcAft>
              <a:buSzPts val="2000"/>
              <a:buFont typeface="Arial"/>
              <a:buChar char="•"/>
            </a:pPr>
            <a:r>
              <a:rPr lang="en-US"/>
              <a:t> One way to strengthen the construct validity of the models or detectors is to filter out features that are deemed irrelevant or weakly correlated with the outcome. This is based on the idea of strengthening the discriminant validity of the model by pre-emptively removing irrelevant features.</a:t>
            </a:r>
            <a:endParaRPr/>
          </a:p>
          <a:p>
            <a:pPr indent="-127000" lvl="0" marL="91440" rtl="0" algn="l">
              <a:lnSpc>
                <a:spcPct val="90000"/>
              </a:lnSpc>
              <a:spcBef>
                <a:spcPts val="1400"/>
              </a:spcBef>
              <a:spcAft>
                <a:spcPts val="0"/>
              </a:spcAft>
              <a:buSzPts val="2000"/>
              <a:buFont typeface="Arial"/>
              <a:buChar char="•"/>
            </a:pPr>
            <a:r>
              <a:rPr lang="en-US"/>
              <a:t> Prior work (San Pedro et al., 2012) has shown that removing irrelevant features yields models with better overall predictive performance even with the data reduction. The process of selecting features that were less correlated with the constructs contributed the most to the predictive accuracy.</a:t>
            </a:r>
            <a:endParaRPr/>
          </a:p>
          <a:p>
            <a:pPr indent="0" lvl="0" marL="91440" rtl="0" algn="l">
              <a:lnSpc>
                <a:spcPct val="90000"/>
              </a:lnSpc>
              <a:spcBef>
                <a:spcPts val="1400"/>
              </a:spcBef>
              <a:spcAft>
                <a:spcPts val="0"/>
              </a:spcAft>
              <a:buSzPts val="2000"/>
              <a:buFont typeface="Arial"/>
              <a:buNone/>
            </a:pPr>
            <a:r>
              <a:t/>
            </a:r>
            <a:endParaRPr/>
          </a:p>
          <a:p>
            <a:pPr indent="0" lvl="0" marL="91440" rtl="0" algn="l">
              <a:lnSpc>
                <a:spcPct val="90000"/>
              </a:lnSpc>
              <a:spcBef>
                <a:spcPts val="1400"/>
              </a:spcBef>
              <a:spcAft>
                <a:spcPts val="0"/>
              </a:spcAft>
              <a:buSzPts val="2000"/>
              <a:buFont typeface="Arial"/>
              <a:buNone/>
            </a:pPr>
            <a:r>
              <a:t/>
            </a:r>
            <a:endParaRPr/>
          </a:p>
          <a:p>
            <a:pPr indent="0" lvl="0" marL="0" rtl="0" algn="l">
              <a:lnSpc>
                <a:spcPct val="90000"/>
              </a:lnSpc>
              <a:spcBef>
                <a:spcPts val="1400"/>
              </a:spcBef>
              <a:spcAft>
                <a:spcPts val="0"/>
              </a:spcAft>
              <a:buSzPts val="1600"/>
              <a:buNone/>
            </a:pPr>
            <a:r>
              <a:rPr b="0" i="0" lang="en-US" sz="1600">
                <a:solidFill>
                  <a:srgbClr val="222222"/>
                </a:solidFill>
              </a:rPr>
              <a:t>Sao Pedro, M. A., Baker, R. S. D., &amp; Gobert, J. D. (2012). Improving construct validity yields better models of systematic inquiry, even with less information. In </a:t>
            </a:r>
            <a:r>
              <a:rPr b="0" i="1" lang="en-US" sz="1600">
                <a:solidFill>
                  <a:srgbClr val="222222"/>
                </a:solidFill>
              </a:rPr>
              <a:t>User Modeling, Adaptation, and Personalization: 20th International Conference, UMAP 2012, Montreal, Canada, July 16-20, 2012. Proceedings 20</a:t>
            </a:r>
            <a:r>
              <a:rPr b="0" i="0" lang="en-US" sz="1600">
                <a:solidFill>
                  <a:srgbClr val="222222"/>
                </a:solidFill>
              </a:rPr>
              <a:t> (pp. 249-260). Springer Berlin Heidelberg.</a:t>
            </a:r>
            <a:endParaRPr sz="1600"/>
          </a:p>
          <a:p>
            <a:pPr indent="0" lvl="0" marL="0" rtl="0" algn="l">
              <a:lnSpc>
                <a:spcPct val="90000"/>
              </a:lnSpc>
              <a:spcBef>
                <a:spcPts val="1400"/>
              </a:spcBef>
              <a:spcAft>
                <a:spcPts val="0"/>
              </a:spcAft>
              <a:buSzPts val="20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Concluding remarks	</a:t>
            </a:r>
            <a:endParaRPr/>
          </a:p>
        </p:txBody>
      </p:sp>
      <p:sp>
        <p:nvSpPr>
          <p:cNvPr id="149" name="Google Shape;149;p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Arial"/>
              <a:buChar char="•"/>
            </a:pPr>
            <a:r>
              <a:rPr lang="en-US"/>
              <a:t> Construct validity plays an important role in both testing and model prediction.</a:t>
            </a:r>
            <a:endParaRPr/>
          </a:p>
          <a:p>
            <a:pPr indent="-127000" lvl="0" marL="91440" rtl="0" algn="l">
              <a:lnSpc>
                <a:spcPct val="90000"/>
              </a:lnSpc>
              <a:spcBef>
                <a:spcPts val="1400"/>
              </a:spcBef>
              <a:spcAft>
                <a:spcPts val="0"/>
              </a:spcAft>
              <a:buSzPts val="2000"/>
              <a:buFont typeface="Arial"/>
              <a:buChar char="•"/>
            </a:pPr>
            <a:r>
              <a:rPr lang="en-US"/>
              <a:t> Determining the strength of the construct validity of a model requires an assessment of the convergent and discriminant validity of the tool.</a:t>
            </a:r>
            <a:endParaRPr/>
          </a:p>
          <a:p>
            <a:pPr indent="-127000" lvl="0" marL="91440" rtl="0" algn="l">
              <a:lnSpc>
                <a:spcPct val="90000"/>
              </a:lnSpc>
              <a:spcBef>
                <a:spcPts val="1400"/>
              </a:spcBef>
              <a:spcAft>
                <a:spcPts val="0"/>
              </a:spcAft>
              <a:buSzPts val="2000"/>
              <a:buFont typeface="Arial"/>
              <a:buChar char="•"/>
            </a:pPr>
            <a:r>
              <a:rPr lang="en-US"/>
              <a:t> Prior research suggests that centering models on strengthening construct validity leads to improvements in predictive accuracy, particularly when it is done with a combination of automated and manual feature selection.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2023-10-26T19:20:17Z</dcterms:created>
  <dc:creator>Wendy Chan</dc:creator>
</cp:coreProperties>
</file>